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Barlow" panose="00000500000000000000" pitchFamily="2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7" autoAdjust="0"/>
    <p:restoredTop sz="86405" autoAdjust="0"/>
  </p:normalViewPr>
  <p:slideViewPr>
    <p:cSldViewPr snapToGrid="0" snapToObjects="1">
      <p:cViewPr varScale="1">
        <p:scale>
          <a:sx n="59" d="100"/>
          <a:sy n="59" d="100"/>
        </p:scale>
        <p:origin x="269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2175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310527"/>
            <a:ext cx="7627382" cy="1967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Population and Sample in Statistics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44709" y="4602599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population and sample is fundamental in statistics. It helps us draw inferences about a larger group from a smaller subset.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699528" y="5539740"/>
            <a:ext cx="3135273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by Sree </a:t>
            </a:r>
            <a:r>
              <a:rPr lang="en-US" sz="21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bhagavath</a:t>
            </a:r>
            <a:r>
              <a:rPr lang="en-US" sz="21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 S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" pitchFamily="34" charset="0"/>
              </a:rPr>
              <a:t>by </a:t>
            </a:r>
            <a:r>
              <a:rPr lang="en-US" sz="2100" b="1" dirty="0" err="1">
                <a:solidFill>
                  <a:srgbClr val="EEEFF5"/>
                </a:solidFill>
                <a:latin typeface="Montserrat" pitchFamily="34" charset="0"/>
              </a:rPr>
              <a:t>Uppili</a:t>
            </a:r>
            <a:r>
              <a:rPr lang="en-US" sz="2100" b="1" dirty="0">
                <a:solidFill>
                  <a:srgbClr val="EEEFF5"/>
                </a:solidFill>
                <a:latin typeface="Montserrat" pitchFamily="34" charset="0"/>
              </a:rPr>
              <a:t> Srinivasan P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" pitchFamily="34" charset="0"/>
              </a:rPr>
              <a:t>By </a:t>
            </a:r>
            <a:r>
              <a:rPr lang="en-US" sz="2100" b="1" dirty="0" err="1">
                <a:solidFill>
                  <a:srgbClr val="EEEFF5"/>
                </a:solidFill>
                <a:latin typeface="Montserrat" pitchFamily="34" charset="0"/>
              </a:rPr>
              <a:t>sanjaay</a:t>
            </a:r>
            <a:r>
              <a:rPr lang="en-US" sz="2100" b="1" dirty="0">
                <a:solidFill>
                  <a:srgbClr val="EEEFF5"/>
                </a:solidFill>
                <a:latin typeface="Montserrat" pitchFamily="34" charset="0"/>
              </a:rPr>
              <a:t> </a:t>
            </a:r>
            <a:r>
              <a:rPr lang="en-US" sz="2100" b="1" dirty="0" err="1">
                <a:solidFill>
                  <a:srgbClr val="EEEFF5"/>
                </a:solidFill>
                <a:latin typeface="Montserrat" pitchFamily="34" charset="0"/>
              </a:rPr>
              <a:t>pramoth</a:t>
            </a:r>
            <a:r>
              <a:rPr lang="en-US" sz="2100" b="1" dirty="0">
                <a:solidFill>
                  <a:srgbClr val="EEEFF5"/>
                </a:solidFill>
                <a:latin typeface="Montserrat" pitchFamily="34" charset="0"/>
              </a:rPr>
              <a:t> R</a:t>
            </a:r>
          </a:p>
          <a:p>
            <a:pPr marL="0" indent="0" algn="l">
              <a:lnSpc>
                <a:spcPts val="2950"/>
              </a:lnSpc>
              <a:buNone/>
            </a:pPr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955B03-8039-3ADF-3077-07DBC3B9519C}"/>
              </a:ext>
            </a:extLst>
          </p:cNvPr>
          <p:cNvSpPr/>
          <p:nvPr/>
        </p:nvSpPr>
        <p:spPr>
          <a:xfrm>
            <a:off x="12906103" y="7785463"/>
            <a:ext cx="1580606" cy="33963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800939"/>
            <a:ext cx="593050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Definition of Population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838569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population encompasses all individuals or elements that share a common characteristic of interest. This could be all residents of a city, all cars produced by a company, or all plants in a garden.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4122420"/>
            <a:ext cx="3705463" cy="2306122"/>
          </a:xfrm>
          <a:prstGeom prst="roundRect">
            <a:avLst>
              <a:gd name="adj" fmla="val 8456"/>
            </a:avLst>
          </a:prstGeom>
          <a:solidFill>
            <a:srgbClr val="282C32"/>
          </a:solidFill>
          <a:ln/>
        </p:spPr>
      </p:sp>
      <p:sp>
        <p:nvSpPr>
          <p:cNvPr id="6" name="Text 3"/>
          <p:cNvSpPr/>
          <p:nvPr/>
        </p:nvSpPr>
        <p:spPr>
          <a:xfrm>
            <a:off x="974884" y="433899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Complete Set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74884" y="4825127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Represents the entire group of individuals or objects being studied.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4122420"/>
            <a:ext cx="3705463" cy="2306122"/>
          </a:xfrm>
          <a:prstGeom prst="roundRect">
            <a:avLst>
              <a:gd name="adj" fmla="val 8456"/>
            </a:avLst>
          </a:prstGeom>
          <a:solidFill>
            <a:srgbClr val="282C32"/>
          </a:solidFill>
          <a:ln/>
        </p:spPr>
      </p:sp>
      <p:sp>
        <p:nvSpPr>
          <p:cNvPr id="9" name="Text 6"/>
          <p:cNvSpPr/>
          <p:nvPr/>
        </p:nvSpPr>
        <p:spPr>
          <a:xfrm>
            <a:off x="4896922" y="4338995"/>
            <a:ext cx="299013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Common Characteristic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96922" y="4825127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 members of the population share a specific trait or attribute that makes them relevant to the research.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67510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Definition of Sample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712732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sample is a subset of a population selected for study. This subset is chosen to represent the characteristics of the entire population.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5649873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</p:spPr>
      </p:sp>
      <p:sp>
        <p:nvSpPr>
          <p:cNvPr id="6" name="Text 3"/>
          <p:cNvSpPr/>
          <p:nvPr/>
        </p:nvSpPr>
        <p:spPr>
          <a:xfrm>
            <a:off x="974884" y="58664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Subset of Population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74884" y="6352580"/>
            <a:ext cx="60155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smaller group selected from the larger population.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3547" y="5649873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</p:spPr>
      </p:sp>
      <p:sp>
        <p:nvSpPr>
          <p:cNvPr id="9" name="Text 6"/>
          <p:cNvSpPr/>
          <p:nvPr/>
        </p:nvSpPr>
        <p:spPr>
          <a:xfrm>
            <a:off x="7640122" y="58664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Representative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640122" y="6352580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sample should reflect the key characteristics of the population, ensuring it's a good representation.</a:t>
            </a:r>
            <a:endParaRPr lang="en-US" sz="17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22A0C2-8C4D-E8FB-1C38-68D9FE0560E1}"/>
              </a:ext>
            </a:extLst>
          </p:cNvPr>
          <p:cNvSpPr/>
          <p:nvPr/>
        </p:nvSpPr>
        <p:spPr>
          <a:xfrm>
            <a:off x="12853851" y="7785463"/>
            <a:ext cx="1619795" cy="33963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89273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Characteristics of a Good Sample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264306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good sample should accurately represent the population and allow for reliable conclusions to be drawn.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382393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</p:sp>
      <p:sp>
        <p:nvSpPr>
          <p:cNvPr id="6" name="Text 3"/>
          <p:cNvSpPr/>
          <p:nvPr/>
        </p:nvSpPr>
        <p:spPr>
          <a:xfrm>
            <a:off x="6427827" y="3896558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6948726" y="38239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Representativeness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948726" y="4310063"/>
            <a:ext cx="30014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Reflects the key characteristics of the population, ensuring the sample isn't biased.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10166747" y="382393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</p:sp>
      <p:sp>
        <p:nvSpPr>
          <p:cNvPr id="10" name="Text 7"/>
          <p:cNvSpPr/>
          <p:nvPr/>
        </p:nvSpPr>
        <p:spPr>
          <a:xfrm>
            <a:off x="10314623" y="3896558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0870763" y="38239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Randomness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870763" y="4310063"/>
            <a:ext cx="30014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Every individual in the population has an equal chance of being selected for the sample.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6244709" y="615719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</p:spPr>
      </p:sp>
      <p:sp>
        <p:nvSpPr>
          <p:cNvPr id="14" name="Text 11"/>
          <p:cNvSpPr/>
          <p:nvPr/>
        </p:nvSpPr>
        <p:spPr>
          <a:xfrm>
            <a:off x="6396037" y="6229826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6948726" y="615719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Sufficient Size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6948726" y="6643330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Large enough to provide a reasonable representation of the population, ensuring statistically significant results.</a:t>
            </a:r>
            <a:endParaRPr lang="en-US" sz="17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EC83257-581B-5D0C-3979-5A01DC17FA31}"/>
              </a:ext>
            </a:extLst>
          </p:cNvPr>
          <p:cNvSpPr/>
          <p:nvPr/>
        </p:nvSpPr>
        <p:spPr>
          <a:xfrm>
            <a:off x="12866914" y="7785463"/>
            <a:ext cx="1645920" cy="37460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695" y="478988"/>
            <a:ext cx="4569500" cy="571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Sampling Methods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07695" y="1310521"/>
            <a:ext cx="7928610" cy="832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Sampling methods determine how a sample is selected from the population. These methods can vary depending on the research objectives and the characteristics of the population.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856655" y="2338745"/>
            <a:ext cx="22860" cy="5411867"/>
          </a:xfrm>
          <a:prstGeom prst="roundRect">
            <a:avLst>
              <a:gd name="adj" fmla="val 683628"/>
            </a:avLst>
          </a:prstGeom>
          <a:solidFill>
            <a:srgbClr val="60646A"/>
          </a:solidFill>
          <a:ln/>
        </p:spPr>
      </p:sp>
      <p:sp>
        <p:nvSpPr>
          <p:cNvPr id="6" name="Shape 3"/>
          <p:cNvSpPr/>
          <p:nvPr/>
        </p:nvSpPr>
        <p:spPr>
          <a:xfrm>
            <a:off x="1040547" y="2717840"/>
            <a:ext cx="607695" cy="22860"/>
          </a:xfrm>
          <a:prstGeom prst="roundRect">
            <a:avLst>
              <a:gd name="adj" fmla="val 683628"/>
            </a:avLst>
          </a:prstGeom>
          <a:solidFill>
            <a:srgbClr val="60646A"/>
          </a:solidFill>
          <a:ln/>
        </p:spPr>
      </p:sp>
      <p:sp>
        <p:nvSpPr>
          <p:cNvPr id="7" name="Shape 4"/>
          <p:cNvSpPr/>
          <p:nvPr/>
        </p:nvSpPr>
        <p:spPr>
          <a:xfrm>
            <a:off x="672763" y="2534007"/>
            <a:ext cx="390644" cy="390644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</p:sp>
      <p:sp>
        <p:nvSpPr>
          <p:cNvPr id="8" name="Text 5"/>
          <p:cNvSpPr/>
          <p:nvPr/>
        </p:nvSpPr>
        <p:spPr>
          <a:xfrm>
            <a:off x="819567" y="2592229"/>
            <a:ext cx="97036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823085" y="2512338"/>
            <a:ext cx="2559725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Simple Random Sampling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823085" y="2902029"/>
            <a:ext cx="6713220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Each individual has an equal chance of being selected.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1040547" y="3905964"/>
            <a:ext cx="607695" cy="22860"/>
          </a:xfrm>
          <a:prstGeom prst="roundRect">
            <a:avLst>
              <a:gd name="adj" fmla="val 683628"/>
            </a:avLst>
          </a:prstGeom>
          <a:solidFill>
            <a:srgbClr val="60646A"/>
          </a:solidFill>
          <a:ln/>
        </p:spPr>
      </p:sp>
      <p:sp>
        <p:nvSpPr>
          <p:cNvPr id="12" name="Shape 9"/>
          <p:cNvSpPr/>
          <p:nvPr/>
        </p:nvSpPr>
        <p:spPr>
          <a:xfrm>
            <a:off x="672763" y="3722132"/>
            <a:ext cx="390644" cy="390644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</p:sp>
      <p:sp>
        <p:nvSpPr>
          <p:cNvPr id="13" name="Text 10"/>
          <p:cNvSpPr/>
          <p:nvPr/>
        </p:nvSpPr>
        <p:spPr>
          <a:xfrm>
            <a:off x="791230" y="3780353"/>
            <a:ext cx="15359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1823085" y="3700463"/>
            <a:ext cx="228469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Stratified Sampling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823085" y="4090154"/>
            <a:ext cx="6713220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population is divided into subgroups based on relevant characteristics, and then a sample is randomly selected from each subgroup.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1040547" y="5371743"/>
            <a:ext cx="607695" cy="22860"/>
          </a:xfrm>
          <a:prstGeom prst="roundRect">
            <a:avLst>
              <a:gd name="adj" fmla="val 683628"/>
            </a:avLst>
          </a:prstGeom>
          <a:solidFill>
            <a:srgbClr val="60646A"/>
          </a:solidFill>
          <a:ln/>
        </p:spPr>
      </p:sp>
      <p:sp>
        <p:nvSpPr>
          <p:cNvPr id="17" name="Shape 14"/>
          <p:cNvSpPr/>
          <p:nvPr/>
        </p:nvSpPr>
        <p:spPr>
          <a:xfrm>
            <a:off x="672763" y="5187910"/>
            <a:ext cx="390644" cy="390644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</p:sp>
      <p:sp>
        <p:nvSpPr>
          <p:cNvPr id="18" name="Text 15"/>
          <p:cNvSpPr/>
          <p:nvPr/>
        </p:nvSpPr>
        <p:spPr>
          <a:xfrm>
            <a:off x="793968" y="5246132"/>
            <a:ext cx="148114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823085" y="5166241"/>
            <a:ext cx="228469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Cluster Sampling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823085" y="5555933"/>
            <a:ext cx="6713220" cy="832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population is divided into clusters, and then a random sample of clusters is selected, with all individuals in the selected clusters being included in the sample.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1040547" y="7115175"/>
            <a:ext cx="607695" cy="22860"/>
          </a:xfrm>
          <a:prstGeom prst="roundRect">
            <a:avLst>
              <a:gd name="adj" fmla="val 683628"/>
            </a:avLst>
          </a:prstGeom>
          <a:solidFill>
            <a:srgbClr val="60646A"/>
          </a:solidFill>
          <a:ln/>
        </p:spPr>
      </p:sp>
      <p:sp>
        <p:nvSpPr>
          <p:cNvPr id="22" name="Shape 19"/>
          <p:cNvSpPr/>
          <p:nvPr/>
        </p:nvSpPr>
        <p:spPr>
          <a:xfrm>
            <a:off x="672763" y="6931343"/>
            <a:ext cx="390644" cy="390644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</p:sp>
      <p:sp>
        <p:nvSpPr>
          <p:cNvPr id="23" name="Text 20"/>
          <p:cNvSpPr/>
          <p:nvPr/>
        </p:nvSpPr>
        <p:spPr>
          <a:xfrm>
            <a:off x="785158" y="6989564"/>
            <a:ext cx="165854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2150" dirty="0"/>
          </a:p>
        </p:txBody>
      </p:sp>
      <p:sp>
        <p:nvSpPr>
          <p:cNvPr id="24" name="Text 21"/>
          <p:cNvSpPr/>
          <p:nvPr/>
        </p:nvSpPr>
        <p:spPr>
          <a:xfrm>
            <a:off x="1823085" y="6909673"/>
            <a:ext cx="2286595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Convenience Sampling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1823085" y="7299365"/>
            <a:ext cx="6713220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Individuals are selected based on their availability and ease of access.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887617"/>
            <a:ext cx="612540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Advantages of Sampling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03359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Sampling offers several advantages over studying the entire population, making it a valuable tool in research.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84059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Cost-Effective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4413409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Sampling significantly reduces the cost of data collection compared to studying the entire population.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312926" y="384059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Time-Saving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12926" y="4413409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Sampling allows for quicker data collection and analysis, leading to faster research completion.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9867543" y="384059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Feasibility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67543" y="4413409"/>
            <a:ext cx="4018359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Studying the entire population might be impossible due to logistical challenges or resource limitations, making sampling a practical alternative.</a:t>
            </a:r>
            <a:endParaRPr lang="en-US" sz="17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191D3E-DEE0-A45C-CA85-CC0441298C37}"/>
              </a:ext>
            </a:extLst>
          </p:cNvPr>
          <p:cNvSpPr/>
          <p:nvPr/>
        </p:nvSpPr>
        <p:spPr>
          <a:xfrm>
            <a:off x="12718256" y="7824650"/>
            <a:ext cx="1750423" cy="31350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800338"/>
            <a:ext cx="598979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Limitations of Sampling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183796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Sampling can be subject to limitations that can affect the accuracy of the results and the generalizability of findings.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2775109"/>
            <a:ext cx="7627382" cy="4654153"/>
          </a:xfrm>
          <a:prstGeom prst="roundRect">
            <a:avLst>
              <a:gd name="adj" fmla="val 419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65929" y="2782729"/>
            <a:ext cx="7612142" cy="16618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982504" y="2920246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Sampling Error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4792385" y="2920246"/>
            <a:ext cx="336911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difference between the results obtained from the sample and the true value of the population.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65929" y="4444603"/>
            <a:ext cx="7612142" cy="16618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982504" y="4582120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Bias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4792385" y="4582120"/>
            <a:ext cx="336911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sample does not accurately reflect the population, leading to skewed results.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65929" y="6106478"/>
            <a:ext cx="7612142" cy="131516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982504" y="6243995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Limited Generalizability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4792385" y="6243995"/>
            <a:ext cx="336911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Findings from the sample may not be applicable to the entire population.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5056" y="749260"/>
            <a:ext cx="6940629" cy="637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 and Key Takeaways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165056" y="1677829"/>
            <a:ext cx="7786688" cy="930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Population and sample are essential concepts in statistics. Understanding their definitions, characteristics, and sampling methods allows us to draw accurate inferences about populations based on data collected from samples.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5056" y="2826782"/>
            <a:ext cx="969407" cy="155114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25214" y="3020616"/>
            <a:ext cx="25512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Population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425214" y="3455789"/>
            <a:ext cx="6526530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entire group of interest.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5056" y="4377928"/>
            <a:ext cx="969407" cy="155114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25214" y="4571762"/>
            <a:ext cx="25512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Sample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7425214" y="5006935"/>
            <a:ext cx="6526530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subset representing the population.</a:t>
            </a:r>
            <a:endParaRPr lang="en-US" sz="15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5056" y="5929074"/>
            <a:ext cx="969407" cy="155114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25214" y="6122908"/>
            <a:ext cx="25512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Inference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7425214" y="6558082"/>
            <a:ext cx="6526530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Drawing conclusions about the population based on the sample.</a:t>
            </a:r>
            <a:endParaRPr lang="en-US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F45D17-2808-9214-B0FF-816B7CC51EFA}"/>
              </a:ext>
            </a:extLst>
          </p:cNvPr>
          <p:cNvSpPr/>
          <p:nvPr/>
        </p:nvSpPr>
        <p:spPr>
          <a:xfrm>
            <a:off x="12866914" y="7772400"/>
            <a:ext cx="1632857" cy="3368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583</Words>
  <Application>Microsoft Office PowerPoint</Application>
  <PresentationFormat>Custom</PresentationFormat>
  <Paragraphs>74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Barlow</vt:lpstr>
      <vt:lpstr>Arial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Bhagavath Sree</cp:lastModifiedBy>
  <cp:revision>3</cp:revision>
  <dcterms:created xsi:type="dcterms:W3CDTF">2024-09-16T10:59:05Z</dcterms:created>
  <dcterms:modified xsi:type="dcterms:W3CDTF">2024-09-16T11:55:28Z</dcterms:modified>
</cp:coreProperties>
</file>